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/>
          <p:nvPr/>
        </p:nvGrpSpPr>
        <p:grpSpPr>
          <a:xfrm>
            <a:off x="8" y="-8467"/>
            <a:ext cx="12191997" cy="6866467"/>
            <a:chOff x="8" y="-8467"/>
            <a:chExt cx="12191997" cy="6866467"/>
          </a:xfrm>
        </p:grpSpPr>
        <p:cxnSp>
          <p:nvCxnSpPr>
            <p:cNvPr id="3" name="Straight Connector 18"/>
            <p:cNvCxnSpPr/>
            <p:nvPr/>
          </p:nvCxnSpPr>
          <p:spPr>
            <a:xfrm>
              <a:off x="9371008" y="0"/>
              <a:ext cx="1219207" cy="6858000"/>
            </a:xfrm>
            <a:prstGeom prst="straightConnector1">
              <a:avLst/>
            </a:prstGeom>
            <a:noFill/>
            <a:ln w="9528" cap="rnd">
              <a:solidFill>
                <a:srgbClr val="F496CB">
                  <a:alpha val="70000"/>
                </a:srgbClr>
              </a:solidFill>
              <a:prstDash val="solid"/>
            </a:ln>
          </p:spPr>
        </p:cxnSp>
        <p:cxnSp>
          <p:nvCxnSpPr>
            <p:cNvPr id="4" name="Straight Connector 19"/>
            <p:cNvCxnSpPr/>
            <p:nvPr/>
          </p:nvCxnSpPr>
          <p:spPr>
            <a:xfrm flipH="1">
              <a:off x="7425266" y="3681410"/>
              <a:ext cx="4763557" cy="3176590"/>
            </a:xfrm>
            <a:prstGeom prst="straightConnector1">
              <a:avLst/>
            </a:prstGeom>
            <a:noFill/>
            <a:ln w="9528" cap="rnd">
              <a:solidFill>
                <a:srgbClr val="F496CB">
                  <a:alpha val="70000"/>
                </a:srgbClr>
              </a:solidFill>
              <a:prstDash val="solid"/>
            </a:ln>
          </p:spPr>
        </p:cxnSp>
        <p:sp>
          <p:nvSpPr>
            <p:cNvPr id="5" name="Rectangle 23"/>
            <p:cNvSpPr/>
            <p:nvPr/>
          </p:nvSpPr>
          <p:spPr>
            <a:xfrm>
              <a:off x="9181472" y="-8467"/>
              <a:ext cx="3007351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07349"/>
                <a:gd name="f4" fmla="val 6866467"/>
                <a:gd name="f5" fmla="val 2045532"/>
                <a:gd name="f6" fmla="*/ f0 1 3007349"/>
                <a:gd name="f7" fmla="*/ f1 1 686646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3007349"/>
                <a:gd name="f14" fmla="*/ f11 1 686646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3007349" h="6866467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F496CB">
                <a:alpha val="36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" name="Rectangle 25"/>
            <p:cNvSpPr/>
            <p:nvPr/>
          </p:nvSpPr>
          <p:spPr>
            <a:xfrm>
              <a:off x="9603440" y="-8467"/>
              <a:ext cx="2588556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73311"/>
                <a:gd name="f4" fmla="val 6866467"/>
                <a:gd name="f5" fmla="val 1202336"/>
                <a:gd name="f6" fmla="*/ f0 1 2573311"/>
                <a:gd name="f7" fmla="*/ f1 1 686646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2573311"/>
                <a:gd name="f14" fmla="*/ f11 1 686646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2573311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496CB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" name="Isosceles Triangle 22"/>
            <p:cNvSpPr/>
            <p:nvPr/>
          </p:nvSpPr>
          <p:spPr>
            <a:xfrm>
              <a:off x="8932334" y="3047996"/>
              <a:ext cx="3259671" cy="3810003"/>
            </a:xfrm>
            <a:custGeom>
              <a:avLst>
                <a:gd name="f8" fmla="val 1000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100000"/>
                <a:gd name="f9" fmla="+- 0 0 -360"/>
                <a:gd name="f10" fmla="+- 0 0 -270"/>
                <a:gd name="f11" fmla="+- 0 0 -180"/>
                <a:gd name="f12" fmla="+- 0 0 -90"/>
                <a:gd name="f13" fmla="abs f4"/>
                <a:gd name="f14" fmla="abs f5"/>
                <a:gd name="f15" fmla="abs f6"/>
                <a:gd name="f16" fmla="val f7"/>
                <a:gd name="f17" fmla="val f8"/>
                <a:gd name="f18" fmla="*/ f9 f1 1"/>
                <a:gd name="f19" fmla="*/ f10 f1 1"/>
                <a:gd name="f20" fmla="*/ f11 f1 1"/>
                <a:gd name="f21" fmla="*/ f12 f1 1"/>
                <a:gd name="f22" fmla="?: f13 f4 1"/>
                <a:gd name="f23" fmla="?: f14 f5 1"/>
                <a:gd name="f24" fmla="?: f15 f6 1"/>
                <a:gd name="f25" fmla="*/ f18 1 f3"/>
                <a:gd name="f26" fmla="*/ f19 1 f3"/>
                <a:gd name="f27" fmla="*/ f20 1 f3"/>
                <a:gd name="f28" fmla="*/ f21 1 f3"/>
                <a:gd name="f29" fmla="*/ f22 1 21600"/>
                <a:gd name="f30" fmla="*/ f23 1 21600"/>
                <a:gd name="f31" fmla="*/ 21600 f22 1"/>
                <a:gd name="f32" fmla="*/ 21600 f23 1"/>
                <a:gd name="f33" fmla="+- f25 0 f2"/>
                <a:gd name="f34" fmla="+- f26 0 f2"/>
                <a:gd name="f35" fmla="+- f27 0 f2"/>
                <a:gd name="f36" fmla="+- f28 0 f2"/>
                <a:gd name="f37" fmla="min f30 f29"/>
                <a:gd name="f38" fmla="*/ f31 1 f24"/>
                <a:gd name="f39" fmla="*/ f32 1 f24"/>
                <a:gd name="f40" fmla="val f38"/>
                <a:gd name="f41" fmla="val f39"/>
                <a:gd name="f42" fmla="*/ f16 f37 1"/>
                <a:gd name="f43" fmla="+- f41 0 f16"/>
                <a:gd name="f44" fmla="+- f40 0 f16"/>
                <a:gd name="f45" fmla="*/ f41 f37 1"/>
                <a:gd name="f46" fmla="*/ f40 f37 1"/>
                <a:gd name="f47" fmla="*/ f43 1 2"/>
                <a:gd name="f48" fmla="*/ f44 1 2"/>
                <a:gd name="f49" fmla="*/ f44 f17 1"/>
                <a:gd name="f50" fmla="+- f16 f47 0"/>
                <a:gd name="f51" fmla="*/ f49 1 200000"/>
                <a:gd name="f52" fmla="*/ f49 1 100000"/>
                <a:gd name="f53" fmla="+- f51 f48 0"/>
                <a:gd name="f54" fmla="*/ f51 f37 1"/>
                <a:gd name="f55" fmla="*/ f50 f37 1"/>
                <a:gd name="f56" fmla="*/ f52 f37 1"/>
                <a:gd name="f57" fmla="*/ f53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42"/>
                </a:cxn>
                <a:cxn ang="f34">
                  <a:pos x="f54" y="f55"/>
                </a:cxn>
                <a:cxn ang="f35">
                  <a:pos x="f42" y="f45"/>
                </a:cxn>
                <a:cxn ang="f35">
                  <a:pos x="f56" y="f45"/>
                </a:cxn>
                <a:cxn ang="f35">
                  <a:pos x="f46" y="f45"/>
                </a:cxn>
                <a:cxn ang="f36">
                  <a:pos x="f57" y="f55"/>
                </a:cxn>
              </a:cxnLst>
              <a:rect l="f54" t="f55" r="f57" b="f45"/>
              <a:pathLst>
                <a:path>
                  <a:moveTo>
                    <a:pt x="f42" y="f45"/>
                  </a:moveTo>
                  <a:lnTo>
                    <a:pt x="f56" y="f42"/>
                  </a:lnTo>
                  <a:lnTo>
                    <a:pt x="f46" y="f45"/>
                  </a:lnTo>
                  <a:close/>
                </a:path>
              </a:pathLst>
            </a:custGeom>
            <a:solidFill>
              <a:srgbClr val="F496CB">
                <a:alpha val="72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Rectangle 27"/>
            <p:cNvSpPr/>
            <p:nvPr/>
          </p:nvSpPr>
          <p:spPr>
            <a:xfrm>
              <a:off x="9334496" y="-8467"/>
              <a:ext cx="2854327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8013"/>
                <a:gd name="f4" fmla="val 6866467"/>
                <a:gd name="f5" fmla="val 2473942"/>
                <a:gd name="f6" fmla="*/ f0 1 2858013"/>
                <a:gd name="f7" fmla="*/ f1 1 686646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2858013"/>
                <a:gd name="f14" fmla="*/ f11 1 686646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2858013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EB3D9F">
                <a:alpha val="5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Rectangle 28"/>
            <p:cNvSpPr/>
            <p:nvPr/>
          </p:nvSpPr>
          <p:spPr>
            <a:xfrm>
              <a:off x="10898733" y="-8467"/>
              <a:ext cx="1290090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0094"/>
                <a:gd name="f4" fmla="val 6858000"/>
                <a:gd name="f5" fmla="val 1019735"/>
                <a:gd name="f6" fmla="*/ f0 1 1290094"/>
                <a:gd name="f7" fmla="*/ f1 1 6858000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1290094"/>
                <a:gd name="f14" fmla="*/ f11 1 6858000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290094" h="6858000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EB3D9F">
                <a:alpha val="7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Rectangle 29"/>
            <p:cNvSpPr/>
            <p:nvPr/>
          </p:nvSpPr>
          <p:spPr>
            <a:xfrm>
              <a:off x="10938994" y="-8467"/>
              <a:ext cx="1249829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9825"/>
                <a:gd name="f4" fmla="val 6858000"/>
                <a:gd name="f5" fmla="val 1109382"/>
                <a:gd name="f6" fmla="*/ f0 1 1249825"/>
                <a:gd name="f7" fmla="*/ f1 1 6858000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1249825"/>
                <a:gd name="f14" fmla="*/ f11 1 6858000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249825" h="685800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B2136D">
                <a:alpha val="8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Isosceles Triangle 26"/>
            <p:cNvSpPr/>
            <p:nvPr/>
          </p:nvSpPr>
          <p:spPr>
            <a:xfrm>
              <a:off x="10371664" y="3589870"/>
              <a:ext cx="1817159" cy="3268129"/>
            </a:xfrm>
            <a:custGeom>
              <a:avLst>
                <a:gd name="f8" fmla="val 1000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100000"/>
                <a:gd name="f9" fmla="+- 0 0 -360"/>
                <a:gd name="f10" fmla="+- 0 0 -270"/>
                <a:gd name="f11" fmla="+- 0 0 -180"/>
                <a:gd name="f12" fmla="+- 0 0 -90"/>
                <a:gd name="f13" fmla="abs f4"/>
                <a:gd name="f14" fmla="abs f5"/>
                <a:gd name="f15" fmla="abs f6"/>
                <a:gd name="f16" fmla="val f7"/>
                <a:gd name="f17" fmla="val f8"/>
                <a:gd name="f18" fmla="*/ f9 f1 1"/>
                <a:gd name="f19" fmla="*/ f10 f1 1"/>
                <a:gd name="f20" fmla="*/ f11 f1 1"/>
                <a:gd name="f21" fmla="*/ f12 f1 1"/>
                <a:gd name="f22" fmla="?: f13 f4 1"/>
                <a:gd name="f23" fmla="?: f14 f5 1"/>
                <a:gd name="f24" fmla="?: f15 f6 1"/>
                <a:gd name="f25" fmla="*/ f18 1 f3"/>
                <a:gd name="f26" fmla="*/ f19 1 f3"/>
                <a:gd name="f27" fmla="*/ f20 1 f3"/>
                <a:gd name="f28" fmla="*/ f21 1 f3"/>
                <a:gd name="f29" fmla="*/ f22 1 21600"/>
                <a:gd name="f30" fmla="*/ f23 1 21600"/>
                <a:gd name="f31" fmla="*/ 21600 f22 1"/>
                <a:gd name="f32" fmla="*/ 21600 f23 1"/>
                <a:gd name="f33" fmla="+- f25 0 f2"/>
                <a:gd name="f34" fmla="+- f26 0 f2"/>
                <a:gd name="f35" fmla="+- f27 0 f2"/>
                <a:gd name="f36" fmla="+- f28 0 f2"/>
                <a:gd name="f37" fmla="min f30 f29"/>
                <a:gd name="f38" fmla="*/ f31 1 f24"/>
                <a:gd name="f39" fmla="*/ f32 1 f24"/>
                <a:gd name="f40" fmla="val f38"/>
                <a:gd name="f41" fmla="val f39"/>
                <a:gd name="f42" fmla="*/ f16 f37 1"/>
                <a:gd name="f43" fmla="+- f41 0 f16"/>
                <a:gd name="f44" fmla="+- f40 0 f16"/>
                <a:gd name="f45" fmla="*/ f41 f37 1"/>
                <a:gd name="f46" fmla="*/ f40 f37 1"/>
                <a:gd name="f47" fmla="*/ f43 1 2"/>
                <a:gd name="f48" fmla="*/ f44 1 2"/>
                <a:gd name="f49" fmla="*/ f44 f17 1"/>
                <a:gd name="f50" fmla="+- f16 f47 0"/>
                <a:gd name="f51" fmla="*/ f49 1 200000"/>
                <a:gd name="f52" fmla="*/ f49 1 100000"/>
                <a:gd name="f53" fmla="+- f51 f48 0"/>
                <a:gd name="f54" fmla="*/ f51 f37 1"/>
                <a:gd name="f55" fmla="*/ f50 f37 1"/>
                <a:gd name="f56" fmla="*/ f52 f37 1"/>
                <a:gd name="f57" fmla="*/ f53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42"/>
                </a:cxn>
                <a:cxn ang="f34">
                  <a:pos x="f54" y="f55"/>
                </a:cxn>
                <a:cxn ang="f35">
                  <a:pos x="f42" y="f45"/>
                </a:cxn>
                <a:cxn ang="f35">
                  <a:pos x="f56" y="f45"/>
                </a:cxn>
                <a:cxn ang="f35">
                  <a:pos x="f46" y="f45"/>
                </a:cxn>
                <a:cxn ang="f36">
                  <a:pos x="f57" y="f55"/>
                </a:cxn>
              </a:cxnLst>
              <a:rect l="f54" t="f55" r="f57" b="f45"/>
              <a:pathLst>
                <a:path>
                  <a:moveTo>
                    <a:pt x="f42" y="f45"/>
                  </a:moveTo>
                  <a:lnTo>
                    <a:pt x="f56" y="f42"/>
                  </a:lnTo>
                  <a:lnTo>
                    <a:pt x="f46" y="f45"/>
                  </a:lnTo>
                  <a:close/>
                </a:path>
              </a:pathLst>
            </a:custGeom>
            <a:solidFill>
              <a:srgbClr val="B2136D">
                <a:alpha val="66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Isosceles Triangle 28"/>
            <p:cNvSpPr/>
            <p:nvPr/>
          </p:nvSpPr>
          <p:spPr>
            <a:xfrm rot="10799991">
              <a:off x="8" y="0"/>
              <a:ext cx="842592" cy="5666152"/>
            </a:xfrm>
            <a:custGeom>
              <a:avLst>
                <a:gd name="f8" fmla="val 1000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100000"/>
                <a:gd name="f9" fmla="+- 0 0 -360"/>
                <a:gd name="f10" fmla="+- 0 0 -270"/>
                <a:gd name="f11" fmla="+- 0 0 -180"/>
                <a:gd name="f12" fmla="+- 0 0 -90"/>
                <a:gd name="f13" fmla="abs f4"/>
                <a:gd name="f14" fmla="abs f5"/>
                <a:gd name="f15" fmla="abs f6"/>
                <a:gd name="f16" fmla="val f7"/>
                <a:gd name="f17" fmla="val f8"/>
                <a:gd name="f18" fmla="*/ f9 f1 1"/>
                <a:gd name="f19" fmla="*/ f10 f1 1"/>
                <a:gd name="f20" fmla="*/ f11 f1 1"/>
                <a:gd name="f21" fmla="*/ f12 f1 1"/>
                <a:gd name="f22" fmla="?: f13 f4 1"/>
                <a:gd name="f23" fmla="?: f14 f5 1"/>
                <a:gd name="f24" fmla="?: f15 f6 1"/>
                <a:gd name="f25" fmla="*/ f18 1 f3"/>
                <a:gd name="f26" fmla="*/ f19 1 f3"/>
                <a:gd name="f27" fmla="*/ f20 1 f3"/>
                <a:gd name="f28" fmla="*/ f21 1 f3"/>
                <a:gd name="f29" fmla="*/ f22 1 21600"/>
                <a:gd name="f30" fmla="*/ f23 1 21600"/>
                <a:gd name="f31" fmla="*/ 21600 f22 1"/>
                <a:gd name="f32" fmla="*/ 21600 f23 1"/>
                <a:gd name="f33" fmla="+- f25 0 f2"/>
                <a:gd name="f34" fmla="+- f26 0 f2"/>
                <a:gd name="f35" fmla="+- f27 0 f2"/>
                <a:gd name="f36" fmla="+- f28 0 f2"/>
                <a:gd name="f37" fmla="min f30 f29"/>
                <a:gd name="f38" fmla="*/ f31 1 f24"/>
                <a:gd name="f39" fmla="*/ f32 1 f24"/>
                <a:gd name="f40" fmla="val f38"/>
                <a:gd name="f41" fmla="val f39"/>
                <a:gd name="f42" fmla="*/ f16 f37 1"/>
                <a:gd name="f43" fmla="+- f41 0 f16"/>
                <a:gd name="f44" fmla="+- f40 0 f16"/>
                <a:gd name="f45" fmla="*/ f41 f37 1"/>
                <a:gd name="f46" fmla="*/ f40 f37 1"/>
                <a:gd name="f47" fmla="*/ f43 1 2"/>
                <a:gd name="f48" fmla="*/ f44 1 2"/>
                <a:gd name="f49" fmla="*/ f44 f17 1"/>
                <a:gd name="f50" fmla="+- f16 f47 0"/>
                <a:gd name="f51" fmla="*/ f49 1 200000"/>
                <a:gd name="f52" fmla="*/ f49 1 100000"/>
                <a:gd name="f53" fmla="+- f51 f48 0"/>
                <a:gd name="f54" fmla="*/ f51 f37 1"/>
                <a:gd name="f55" fmla="*/ f50 f37 1"/>
                <a:gd name="f56" fmla="*/ f52 f37 1"/>
                <a:gd name="f57" fmla="*/ f53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42"/>
                </a:cxn>
                <a:cxn ang="f34">
                  <a:pos x="f54" y="f55"/>
                </a:cxn>
                <a:cxn ang="f35">
                  <a:pos x="f42" y="f45"/>
                </a:cxn>
                <a:cxn ang="f35">
                  <a:pos x="f56" y="f45"/>
                </a:cxn>
                <a:cxn ang="f35">
                  <a:pos x="f46" y="f45"/>
                </a:cxn>
                <a:cxn ang="f36">
                  <a:pos x="f57" y="f55"/>
                </a:cxn>
              </a:cxnLst>
              <a:rect l="f54" t="f55" r="f57" b="f45"/>
              <a:pathLst>
                <a:path>
                  <a:moveTo>
                    <a:pt x="f42" y="f45"/>
                  </a:moveTo>
                  <a:lnTo>
                    <a:pt x="f56" y="f42"/>
                  </a:lnTo>
                  <a:lnTo>
                    <a:pt x="f46" y="f45"/>
                  </a:lnTo>
                  <a:close/>
                </a:path>
              </a:pathLst>
            </a:custGeom>
            <a:solidFill>
              <a:srgbClr val="EB3D9F">
                <a:alpha val="7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3" name="Title 1"/>
          <p:cNvSpPr txBox="1">
            <a:spLocks noGrp="1"/>
          </p:cNvSpPr>
          <p:nvPr>
            <p:ph type="ctrTitle"/>
          </p:nvPr>
        </p:nvSpPr>
        <p:spPr>
          <a:xfrm>
            <a:off x="1507068" y="2404533"/>
            <a:ext cx="7766931" cy="1646304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 txBox="1">
            <a:spLocks noGrp="1"/>
          </p:cNvSpPr>
          <p:nvPr>
            <p:ph type="subTitle" idx="1"/>
          </p:nvPr>
        </p:nvSpPr>
        <p:spPr>
          <a:xfrm>
            <a:off x="1507068" y="4050828"/>
            <a:ext cx="7766931" cy="1096895"/>
          </a:xfrm>
        </p:spPr>
        <p:txBody>
          <a:bodyPr/>
          <a:lstStyle>
            <a:lvl1pPr marL="0" indent="0" algn="r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1232B8-AF2C-4C0E-BA5C-7763D126824A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1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C0F2C8-0598-4A75-A467-3A3DBE99964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3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AC83E4-3819-4170-ADEB-1B99AA159A08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1961B1-5D95-46EA-B12F-9A368D59F3A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73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2700863"/>
            <a:ext cx="8596667" cy="1826578"/>
          </a:xfrm>
        </p:spPr>
        <p:txBody>
          <a:bodyPr anchor="b"/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7332" y="4527450"/>
            <a:ext cx="8596667" cy="860395"/>
          </a:xfrm>
        </p:spPr>
        <p:txBody>
          <a:bodyPr/>
          <a:lstStyle>
            <a:lvl1pPr marL="0" indent="0">
              <a:buNone/>
              <a:defRPr sz="200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A19A7AC-FA43-4307-866E-2D1CADDC7026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583D10-A25F-4C78-8099-B00B969486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967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7332" y="2160590"/>
            <a:ext cx="4184038" cy="38807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5089971" y="2160590"/>
            <a:ext cx="4184038" cy="38807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79F91A-F948-435B-8DA7-20371AB7C32A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B2F23F-B974-4841-B201-3EBACA0EAA7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71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5741" y="2160983"/>
            <a:ext cx="4185620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75741" y="2737247"/>
            <a:ext cx="4185620" cy="33041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5088379" y="2160983"/>
            <a:ext cx="4185620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5088379" y="2737247"/>
            <a:ext cx="4185620" cy="33041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D85165-49BC-4290-83C3-A1C5AAEDC4D5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6B856DC-B19D-46E2-97EE-4A6BEFC7AE7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8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14CDCCC-86EC-410B-B7C4-15D8E8E76621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07A7BFE-C23A-45C9-838E-9A8BCFAFD8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104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7B09490-A948-4BD4-AF5F-3EB785853B0A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D8B0B9-B7F5-4BE5-91A6-0557028D2A0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80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1498601"/>
            <a:ext cx="3854525" cy="1278468"/>
          </a:xfrm>
        </p:spPr>
        <p:txBody>
          <a:bodyPr anchor="b"/>
          <a:lstStyle>
            <a:lvl1pPr>
              <a:defRPr sz="2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760457" y="514926"/>
            <a:ext cx="4513542" cy="552643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77332" y="2777069"/>
            <a:ext cx="3854525" cy="2584451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E2A1C2-7C38-41EB-8851-8729B87EA228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BD6569-CA64-4EDE-A362-6154353790B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55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4800600"/>
            <a:ext cx="8596667" cy="566735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677332" y="609603"/>
            <a:ext cx="8596667" cy="3845719"/>
          </a:xfrm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677332" y="5367335"/>
            <a:ext cx="8596667" cy="674022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E79DC3-AE21-4BCF-AA7A-F9A0C3BD53E7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0C4DFA-7229-4017-BDE8-B3A4638FE7F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36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3403597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7332" y="4470401"/>
            <a:ext cx="8596667" cy="1570957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B96847-3B52-4EA5-8D02-3502461C6F7A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6AD236D-EC6C-4C16-8E2C-EC5FE11545C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63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31334" y="609603"/>
            <a:ext cx="8094131" cy="3022604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1366141" y="3632197"/>
            <a:ext cx="7224528" cy="381003"/>
          </a:xfrm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7332" y="4470401"/>
            <a:ext cx="8596667" cy="1570957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A57CEE-760D-41D2-B74C-F5AC480E96A2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F4C770-35E3-4925-8B8A-DD2F4474C6B6}" type="slidenum">
              <a:t>‹#›</a:t>
            </a:fld>
            <a:endParaRPr lang="en-US"/>
          </a:p>
        </p:txBody>
      </p:sp>
      <p:sp>
        <p:nvSpPr>
          <p:cNvPr id="8" name="TextBox 23"/>
          <p:cNvSpPr txBox="1"/>
          <p:nvPr/>
        </p:nvSpPr>
        <p:spPr>
          <a:xfrm>
            <a:off x="541873" y="790379"/>
            <a:ext cx="609603" cy="58477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F496CB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8893015" y="2886559"/>
            <a:ext cx="609603" cy="58477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F496CB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7728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1931990"/>
            <a:ext cx="8596667" cy="2595460"/>
          </a:xfrm>
        </p:spPr>
        <p:txBody>
          <a:bodyPr anchor="b"/>
          <a:lstStyle>
            <a:lvl1pPr>
              <a:defRPr sz="4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7332" y="4527450"/>
            <a:ext cx="8596667" cy="15139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B431D4A-309C-4E30-A451-2DB2D3789841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813EF2F-D6F2-48FC-9394-20A9F8735ED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612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931334" y="609603"/>
            <a:ext cx="8094131" cy="3022604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677332" y="4013201"/>
            <a:ext cx="8596667" cy="514249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7332" y="4527450"/>
            <a:ext cx="8596667" cy="1513917"/>
          </a:xfrm>
        </p:spPr>
        <p:txBody>
          <a:bodyPr/>
          <a:lstStyle>
            <a:lvl1pPr marL="0" indent="0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769C0D-C4BB-4288-AA81-4E75BEAD8E02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32D7E98-FE08-4BB5-9595-6EA6F3AE35CE}" type="slidenum">
              <a:t>‹#›</a:t>
            </a:fld>
            <a:endParaRPr lang="en-US"/>
          </a:p>
        </p:txBody>
      </p:sp>
      <p:sp>
        <p:nvSpPr>
          <p:cNvPr id="8" name="TextBox 23"/>
          <p:cNvSpPr txBox="1"/>
          <p:nvPr/>
        </p:nvSpPr>
        <p:spPr>
          <a:xfrm>
            <a:off x="541873" y="790379"/>
            <a:ext cx="609603" cy="58477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F496CB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8893015" y="2886559"/>
            <a:ext cx="609603" cy="58477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F496CB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4725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800" y="609603"/>
            <a:ext cx="8588200" cy="3022604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677332" y="4013201"/>
            <a:ext cx="8596667" cy="514249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F496CB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677332" y="4527450"/>
            <a:ext cx="8596667" cy="1513917"/>
          </a:xfrm>
        </p:spPr>
        <p:txBody>
          <a:bodyPr/>
          <a:lstStyle>
            <a:lvl1pPr marL="0" indent="0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A6EFA3-9F98-46A8-8659-0D1107243912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8875FC-A291-4D56-AEDB-C1E31E9EA16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21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EF8DF5-B20C-4A8D-B9CE-D34EC142C8A8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34574B-2776-40FF-A04D-C7628ECEE24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78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7967670" y="609603"/>
            <a:ext cx="1304739" cy="5251454"/>
          </a:xfrm>
        </p:spPr>
        <p:txBody>
          <a:bodyPr vert="eaVert" anchor="ctr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7332" y="609603"/>
            <a:ext cx="7060146" cy="525145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1D507C-D5AE-47E7-B4DF-96B52F62A206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B0AD187-8007-4FF9-B569-F82AE3469A2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32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/>
          <p:nvPr/>
        </p:nvGrpSpPr>
        <p:grpSpPr>
          <a:xfrm>
            <a:off x="0" y="-8467"/>
            <a:ext cx="12192005" cy="6866467"/>
            <a:chOff x="0" y="-8467"/>
            <a:chExt cx="12192005" cy="6866467"/>
          </a:xfrm>
        </p:grpSpPr>
        <p:cxnSp>
          <p:nvCxnSpPr>
            <p:cNvPr id="3" name="Straight Connector 18"/>
            <p:cNvCxnSpPr/>
            <p:nvPr/>
          </p:nvCxnSpPr>
          <p:spPr>
            <a:xfrm>
              <a:off x="9371008" y="0"/>
              <a:ext cx="1219207" cy="6858000"/>
            </a:xfrm>
            <a:prstGeom prst="straightConnector1">
              <a:avLst/>
            </a:prstGeom>
            <a:noFill/>
            <a:ln w="9528" cap="rnd">
              <a:solidFill>
                <a:srgbClr val="F496CB">
                  <a:alpha val="70000"/>
                </a:srgbClr>
              </a:solidFill>
              <a:prstDash val="solid"/>
            </a:ln>
          </p:spPr>
        </p:cxnSp>
        <p:cxnSp>
          <p:nvCxnSpPr>
            <p:cNvPr id="4" name="Straight Connector 19"/>
            <p:cNvCxnSpPr/>
            <p:nvPr/>
          </p:nvCxnSpPr>
          <p:spPr>
            <a:xfrm flipH="1">
              <a:off x="7425266" y="3681410"/>
              <a:ext cx="4763557" cy="3176590"/>
            </a:xfrm>
            <a:prstGeom prst="straightConnector1">
              <a:avLst/>
            </a:prstGeom>
            <a:noFill/>
            <a:ln w="9528" cap="rnd">
              <a:solidFill>
                <a:srgbClr val="F496CB">
                  <a:alpha val="70000"/>
                </a:srgbClr>
              </a:solidFill>
              <a:prstDash val="solid"/>
            </a:ln>
          </p:spPr>
        </p:cxnSp>
        <p:sp>
          <p:nvSpPr>
            <p:cNvPr id="5" name="Rectangle 23"/>
            <p:cNvSpPr/>
            <p:nvPr/>
          </p:nvSpPr>
          <p:spPr>
            <a:xfrm>
              <a:off x="9181472" y="-8467"/>
              <a:ext cx="3007351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07349"/>
                <a:gd name="f4" fmla="val 6866467"/>
                <a:gd name="f5" fmla="val 2045532"/>
                <a:gd name="f6" fmla="*/ f0 1 3007349"/>
                <a:gd name="f7" fmla="*/ f1 1 686646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3007349"/>
                <a:gd name="f14" fmla="*/ f11 1 686646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3007349" h="6866467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F496CB">
                <a:alpha val="36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" name="Rectangle 25"/>
            <p:cNvSpPr/>
            <p:nvPr/>
          </p:nvSpPr>
          <p:spPr>
            <a:xfrm>
              <a:off x="9603440" y="-8467"/>
              <a:ext cx="2588556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73311"/>
                <a:gd name="f4" fmla="val 6866467"/>
                <a:gd name="f5" fmla="val 1202336"/>
                <a:gd name="f6" fmla="*/ f0 1 2573311"/>
                <a:gd name="f7" fmla="*/ f1 1 686646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2573311"/>
                <a:gd name="f14" fmla="*/ f11 1 686646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2573311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F496CB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" name="Isosceles Triangle 22"/>
            <p:cNvSpPr/>
            <p:nvPr/>
          </p:nvSpPr>
          <p:spPr>
            <a:xfrm>
              <a:off x="8932334" y="3047996"/>
              <a:ext cx="3259671" cy="3810003"/>
            </a:xfrm>
            <a:custGeom>
              <a:avLst>
                <a:gd name="f8" fmla="val 1000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100000"/>
                <a:gd name="f9" fmla="+- 0 0 -360"/>
                <a:gd name="f10" fmla="+- 0 0 -270"/>
                <a:gd name="f11" fmla="+- 0 0 -180"/>
                <a:gd name="f12" fmla="+- 0 0 -90"/>
                <a:gd name="f13" fmla="abs f4"/>
                <a:gd name="f14" fmla="abs f5"/>
                <a:gd name="f15" fmla="abs f6"/>
                <a:gd name="f16" fmla="val f7"/>
                <a:gd name="f17" fmla="val f8"/>
                <a:gd name="f18" fmla="*/ f9 f1 1"/>
                <a:gd name="f19" fmla="*/ f10 f1 1"/>
                <a:gd name="f20" fmla="*/ f11 f1 1"/>
                <a:gd name="f21" fmla="*/ f12 f1 1"/>
                <a:gd name="f22" fmla="?: f13 f4 1"/>
                <a:gd name="f23" fmla="?: f14 f5 1"/>
                <a:gd name="f24" fmla="?: f15 f6 1"/>
                <a:gd name="f25" fmla="*/ f18 1 f3"/>
                <a:gd name="f26" fmla="*/ f19 1 f3"/>
                <a:gd name="f27" fmla="*/ f20 1 f3"/>
                <a:gd name="f28" fmla="*/ f21 1 f3"/>
                <a:gd name="f29" fmla="*/ f22 1 21600"/>
                <a:gd name="f30" fmla="*/ f23 1 21600"/>
                <a:gd name="f31" fmla="*/ 21600 f22 1"/>
                <a:gd name="f32" fmla="*/ 21600 f23 1"/>
                <a:gd name="f33" fmla="+- f25 0 f2"/>
                <a:gd name="f34" fmla="+- f26 0 f2"/>
                <a:gd name="f35" fmla="+- f27 0 f2"/>
                <a:gd name="f36" fmla="+- f28 0 f2"/>
                <a:gd name="f37" fmla="min f30 f29"/>
                <a:gd name="f38" fmla="*/ f31 1 f24"/>
                <a:gd name="f39" fmla="*/ f32 1 f24"/>
                <a:gd name="f40" fmla="val f38"/>
                <a:gd name="f41" fmla="val f39"/>
                <a:gd name="f42" fmla="*/ f16 f37 1"/>
                <a:gd name="f43" fmla="+- f41 0 f16"/>
                <a:gd name="f44" fmla="+- f40 0 f16"/>
                <a:gd name="f45" fmla="*/ f41 f37 1"/>
                <a:gd name="f46" fmla="*/ f40 f37 1"/>
                <a:gd name="f47" fmla="*/ f43 1 2"/>
                <a:gd name="f48" fmla="*/ f44 1 2"/>
                <a:gd name="f49" fmla="*/ f44 f17 1"/>
                <a:gd name="f50" fmla="+- f16 f47 0"/>
                <a:gd name="f51" fmla="*/ f49 1 200000"/>
                <a:gd name="f52" fmla="*/ f49 1 100000"/>
                <a:gd name="f53" fmla="+- f51 f48 0"/>
                <a:gd name="f54" fmla="*/ f51 f37 1"/>
                <a:gd name="f55" fmla="*/ f50 f37 1"/>
                <a:gd name="f56" fmla="*/ f52 f37 1"/>
                <a:gd name="f57" fmla="*/ f53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42"/>
                </a:cxn>
                <a:cxn ang="f34">
                  <a:pos x="f54" y="f55"/>
                </a:cxn>
                <a:cxn ang="f35">
                  <a:pos x="f42" y="f45"/>
                </a:cxn>
                <a:cxn ang="f35">
                  <a:pos x="f56" y="f45"/>
                </a:cxn>
                <a:cxn ang="f35">
                  <a:pos x="f46" y="f45"/>
                </a:cxn>
                <a:cxn ang="f36">
                  <a:pos x="f57" y="f55"/>
                </a:cxn>
              </a:cxnLst>
              <a:rect l="f54" t="f55" r="f57" b="f45"/>
              <a:pathLst>
                <a:path>
                  <a:moveTo>
                    <a:pt x="f42" y="f45"/>
                  </a:moveTo>
                  <a:lnTo>
                    <a:pt x="f56" y="f42"/>
                  </a:lnTo>
                  <a:lnTo>
                    <a:pt x="f46" y="f45"/>
                  </a:lnTo>
                  <a:close/>
                </a:path>
              </a:pathLst>
            </a:custGeom>
            <a:solidFill>
              <a:srgbClr val="F496CB">
                <a:alpha val="72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" name="Rectangle 27"/>
            <p:cNvSpPr/>
            <p:nvPr/>
          </p:nvSpPr>
          <p:spPr>
            <a:xfrm>
              <a:off x="9334496" y="-8467"/>
              <a:ext cx="2854327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8013"/>
                <a:gd name="f4" fmla="val 6866467"/>
                <a:gd name="f5" fmla="val 2473942"/>
                <a:gd name="f6" fmla="*/ f0 1 2858013"/>
                <a:gd name="f7" fmla="*/ f1 1 686646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2858013"/>
                <a:gd name="f14" fmla="*/ f11 1 686646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2858013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EB3D9F">
                <a:alpha val="5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" name="Rectangle 28"/>
            <p:cNvSpPr/>
            <p:nvPr/>
          </p:nvSpPr>
          <p:spPr>
            <a:xfrm>
              <a:off x="10898733" y="-8467"/>
              <a:ext cx="1290090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0094"/>
                <a:gd name="f4" fmla="val 6858000"/>
                <a:gd name="f5" fmla="val 1019735"/>
                <a:gd name="f6" fmla="*/ f0 1 1290094"/>
                <a:gd name="f7" fmla="*/ f1 1 6858000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1290094"/>
                <a:gd name="f14" fmla="*/ f11 1 6858000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290094" h="6858000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EB3D9F">
                <a:alpha val="7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" name="Rectangle 29"/>
            <p:cNvSpPr/>
            <p:nvPr/>
          </p:nvSpPr>
          <p:spPr>
            <a:xfrm>
              <a:off x="10938994" y="-8467"/>
              <a:ext cx="1249829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9825"/>
                <a:gd name="f4" fmla="val 6858000"/>
                <a:gd name="f5" fmla="val 1109382"/>
                <a:gd name="f6" fmla="*/ f0 1 1249825"/>
                <a:gd name="f7" fmla="*/ f1 1 6858000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1249825"/>
                <a:gd name="f14" fmla="*/ f11 1 6858000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249825" h="685800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B2136D">
                <a:alpha val="8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Isosceles Triangle 26"/>
            <p:cNvSpPr/>
            <p:nvPr/>
          </p:nvSpPr>
          <p:spPr>
            <a:xfrm>
              <a:off x="10371664" y="3589870"/>
              <a:ext cx="1817159" cy="3268129"/>
            </a:xfrm>
            <a:custGeom>
              <a:avLst>
                <a:gd name="f8" fmla="val 1000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100000"/>
                <a:gd name="f9" fmla="+- 0 0 -360"/>
                <a:gd name="f10" fmla="+- 0 0 -270"/>
                <a:gd name="f11" fmla="+- 0 0 -180"/>
                <a:gd name="f12" fmla="+- 0 0 -90"/>
                <a:gd name="f13" fmla="abs f4"/>
                <a:gd name="f14" fmla="abs f5"/>
                <a:gd name="f15" fmla="abs f6"/>
                <a:gd name="f16" fmla="val f7"/>
                <a:gd name="f17" fmla="val f8"/>
                <a:gd name="f18" fmla="*/ f9 f1 1"/>
                <a:gd name="f19" fmla="*/ f10 f1 1"/>
                <a:gd name="f20" fmla="*/ f11 f1 1"/>
                <a:gd name="f21" fmla="*/ f12 f1 1"/>
                <a:gd name="f22" fmla="?: f13 f4 1"/>
                <a:gd name="f23" fmla="?: f14 f5 1"/>
                <a:gd name="f24" fmla="?: f15 f6 1"/>
                <a:gd name="f25" fmla="*/ f18 1 f3"/>
                <a:gd name="f26" fmla="*/ f19 1 f3"/>
                <a:gd name="f27" fmla="*/ f20 1 f3"/>
                <a:gd name="f28" fmla="*/ f21 1 f3"/>
                <a:gd name="f29" fmla="*/ f22 1 21600"/>
                <a:gd name="f30" fmla="*/ f23 1 21600"/>
                <a:gd name="f31" fmla="*/ 21600 f22 1"/>
                <a:gd name="f32" fmla="*/ 21600 f23 1"/>
                <a:gd name="f33" fmla="+- f25 0 f2"/>
                <a:gd name="f34" fmla="+- f26 0 f2"/>
                <a:gd name="f35" fmla="+- f27 0 f2"/>
                <a:gd name="f36" fmla="+- f28 0 f2"/>
                <a:gd name="f37" fmla="min f30 f29"/>
                <a:gd name="f38" fmla="*/ f31 1 f24"/>
                <a:gd name="f39" fmla="*/ f32 1 f24"/>
                <a:gd name="f40" fmla="val f38"/>
                <a:gd name="f41" fmla="val f39"/>
                <a:gd name="f42" fmla="*/ f16 f37 1"/>
                <a:gd name="f43" fmla="+- f41 0 f16"/>
                <a:gd name="f44" fmla="+- f40 0 f16"/>
                <a:gd name="f45" fmla="*/ f41 f37 1"/>
                <a:gd name="f46" fmla="*/ f40 f37 1"/>
                <a:gd name="f47" fmla="*/ f43 1 2"/>
                <a:gd name="f48" fmla="*/ f44 1 2"/>
                <a:gd name="f49" fmla="*/ f44 f17 1"/>
                <a:gd name="f50" fmla="+- f16 f47 0"/>
                <a:gd name="f51" fmla="*/ f49 1 200000"/>
                <a:gd name="f52" fmla="*/ f49 1 100000"/>
                <a:gd name="f53" fmla="+- f51 f48 0"/>
                <a:gd name="f54" fmla="*/ f51 f37 1"/>
                <a:gd name="f55" fmla="*/ f50 f37 1"/>
                <a:gd name="f56" fmla="*/ f52 f37 1"/>
                <a:gd name="f57" fmla="*/ f53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42"/>
                </a:cxn>
                <a:cxn ang="f34">
                  <a:pos x="f54" y="f55"/>
                </a:cxn>
                <a:cxn ang="f35">
                  <a:pos x="f42" y="f45"/>
                </a:cxn>
                <a:cxn ang="f35">
                  <a:pos x="f56" y="f45"/>
                </a:cxn>
                <a:cxn ang="f35">
                  <a:pos x="f46" y="f45"/>
                </a:cxn>
                <a:cxn ang="f36">
                  <a:pos x="f57" y="f55"/>
                </a:cxn>
              </a:cxnLst>
              <a:rect l="f54" t="f55" r="f57" b="f45"/>
              <a:pathLst>
                <a:path>
                  <a:moveTo>
                    <a:pt x="f42" y="f45"/>
                  </a:moveTo>
                  <a:lnTo>
                    <a:pt x="f56" y="f42"/>
                  </a:lnTo>
                  <a:lnTo>
                    <a:pt x="f46" y="f45"/>
                  </a:lnTo>
                  <a:close/>
                </a:path>
              </a:pathLst>
            </a:custGeom>
            <a:solidFill>
              <a:srgbClr val="B2136D">
                <a:alpha val="66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Isosceles Triangle 27"/>
            <p:cNvSpPr/>
            <p:nvPr/>
          </p:nvSpPr>
          <p:spPr>
            <a:xfrm>
              <a:off x="0" y="4013201"/>
              <a:ext cx="448732" cy="2844798"/>
            </a:xfrm>
            <a:custGeom>
              <a:avLst>
                <a:gd name="f8" fmla="val 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0"/>
                <a:gd name="f9" fmla="+- 0 0 -360"/>
                <a:gd name="f10" fmla="+- 0 0 -270"/>
                <a:gd name="f11" fmla="+- 0 0 -180"/>
                <a:gd name="f12" fmla="+- 0 0 -90"/>
                <a:gd name="f13" fmla="abs f4"/>
                <a:gd name="f14" fmla="abs f5"/>
                <a:gd name="f15" fmla="abs f6"/>
                <a:gd name="f16" fmla="val f7"/>
                <a:gd name="f17" fmla="val f8"/>
                <a:gd name="f18" fmla="*/ f9 f1 1"/>
                <a:gd name="f19" fmla="*/ f10 f1 1"/>
                <a:gd name="f20" fmla="*/ f11 f1 1"/>
                <a:gd name="f21" fmla="*/ f12 f1 1"/>
                <a:gd name="f22" fmla="?: f13 f4 1"/>
                <a:gd name="f23" fmla="?: f14 f5 1"/>
                <a:gd name="f24" fmla="?: f15 f6 1"/>
                <a:gd name="f25" fmla="*/ f18 1 f3"/>
                <a:gd name="f26" fmla="*/ f19 1 f3"/>
                <a:gd name="f27" fmla="*/ f20 1 f3"/>
                <a:gd name="f28" fmla="*/ f21 1 f3"/>
                <a:gd name="f29" fmla="*/ f22 1 21600"/>
                <a:gd name="f30" fmla="*/ f23 1 21600"/>
                <a:gd name="f31" fmla="*/ 21600 f22 1"/>
                <a:gd name="f32" fmla="*/ 21600 f23 1"/>
                <a:gd name="f33" fmla="+- f25 0 f2"/>
                <a:gd name="f34" fmla="+- f26 0 f2"/>
                <a:gd name="f35" fmla="+- f27 0 f2"/>
                <a:gd name="f36" fmla="+- f28 0 f2"/>
                <a:gd name="f37" fmla="min f30 f29"/>
                <a:gd name="f38" fmla="*/ f31 1 f24"/>
                <a:gd name="f39" fmla="*/ f32 1 f24"/>
                <a:gd name="f40" fmla="val f38"/>
                <a:gd name="f41" fmla="val f39"/>
                <a:gd name="f42" fmla="*/ f16 f37 1"/>
                <a:gd name="f43" fmla="+- f41 0 f16"/>
                <a:gd name="f44" fmla="+- f40 0 f16"/>
                <a:gd name="f45" fmla="*/ f41 f37 1"/>
                <a:gd name="f46" fmla="*/ f40 f37 1"/>
                <a:gd name="f47" fmla="*/ f43 1 2"/>
                <a:gd name="f48" fmla="*/ f44 1 2"/>
                <a:gd name="f49" fmla="*/ f44 f17 1"/>
                <a:gd name="f50" fmla="+- f16 f47 0"/>
                <a:gd name="f51" fmla="*/ f49 1 200000"/>
                <a:gd name="f52" fmla="*/ f49 1 100000"/>
                <a:gd name="f53" fmla="+- f51 f48 0"/>
                <a:gd name="f54" fmla="*/ f51 f37 1"/>
                <a:gd name="f55" fmla="*/ f50 f37 1"/>
                <a:gd name="f56" fmla="*/ f52 f37 1"/>
                <a:gd name="f57" fmla="*/ f53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42"/>
                </a:cxn>
                <a:cxn ang="f34">
                  <a:pos x="f54" y="f55"/>
                </a:cxn>
                <a:cxn ang="f35">
                  <a:pos x="f42" y="f45"/>
                </a:cxn>
                <a:cxn ang="f35">
                  <a:pos x="f56" y="f45"/>
                </a:cxn>
                <a:cxn ang="f35">
                  <a:pos x="f46" y="f45"/>
                </a:cxn>
                <a:cxn ang="f36">
                  <a:pos x="f57" y="f55"/>
                </a:cxn>
              </a:cxnLst>
              <a:rect l="f54" t="f55" r="f57" b="f45"/>
              <a:pathLst>
                <a:path>
                  <a:moveTo>
                    <a:pt x="f42" y="f45"/>
                  </a:moveTo>
                  <a:lnTo>
                    <a:pt x="f56" y="f42"/>
                  </a:lnTo>
                  <a:lnTo>
                    <a:pt x="f46" y="f45"/>
                  </a:lnTo>
                  <a:close/>
                </a:path>
              </a:pathLst>
            </a:custGeom>
            <a:solidFill>
              <a:srgbClr val="EB3D9F">
                <a:alpha val="7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3" name="Title Placeholder 1"/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13207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Text Placeholder 2"/>
          <p:cNvSpPr txBox="1">
            <a:spLocks noGrp="1"/>
          </p:cNvSpPr>
          <p:nvPr>
            <p:ph type="body" idx="1"/>
          </p:nvPr>
        </p:nvSpPr>
        <p:spPr>
          <a:xfrm>
            <a:off x="677332" y="2160590"/>
            <a:ext cx="8596667" cy="388076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7205133" y="6041358"/>
            <a:ext cx="91194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898989"/>
                </a:solidFill>
                <a:uFillTx/>
                <a:latin typeface="Trebuchet MS"/>
              </a:defRPr>
            </a:lvl1pPr>
          </a:lstStyle>
          <a:p>
            <a:pPr lvl="0"/>
            <a:fld id="{AA894F66-DEE5-4C02-A53E-516BB862B138}" type="datetime1">
              <a:rPr lang="en-US"/>
              <a:pPr lvl="0"/>
              <a:t>2019-05-28</a:t>
            </a:fld>
            <a:endParaRPr lang="en-US"/>
          </a:p>
        </p:txBody>
      </p:sp>
      <p:sp>
        <p:nvSpPr>
          <p:cNvPr id="16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677332" y="6041358"/>
            <a:ext cx="629760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898989"/>
                </a:solidFill>
                <a:uFillTx/>
                <a:latin typeface="Trebuchet MS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8590659" y="6041358"/>
            <a:ext cx="68334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EB3D9F"/>
                </a:solidFill>
                <a:uFillTx/>
                <a:latin typeface="Trebuchet MS"/>
              </a:defRPr>
            </a:lvl1pPr>
          </a:lstStyle>
          <a:p>
            <a:pPr lvl="0"/>
            <a:fld id="{71383B48-FF67-448D-9476-394F8574ED80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l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3600" b="0" i="0" u="none" strike="noStrike" kern="1200" cap="none" spc="0" baseline="0">
          <a:solidFill>
            <a:srgbClr val="EB3D9F"/>
          </a:solidFill>
          <a:uFillTx/>
          <a:latin typeface="Trebuchet MS"/>
        </a:defRPr>
      </a:lvl1pPr>
    </p:titleStyle>
    <p:bodyStyle>
      <a:lvl1pPr marL="342900" marR="0" lvl="0" indent="-3429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EB3D9F"/>
        </a:buClr>
        <a:buSzPct val="80000"/>
        <a:buFont typeface="Wingdings 3"/>
        <a:buChar char=""/>
        <a:tabLst/>
        <a:defRPr lang="en-US" sz="1800" b="0" i="0" u="none" strike="noStrike" kern="1200" cap="none" spc="0" baseline="0">
          <a:solidFill>
            <a:srgbClr val="404040"/>
          </a:solidFill>
          <a:uFillTx/>
          <a:latin typeface="Trebuchet MS"/>
        </a:defRPr>
      </a:lvl1pPr>
      <a:lvl2pPr marL="742950" marR="0" lvl="1" indent="-28575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EB3D9F"/>
        </a:buClr>
        <a:buSzPct val="80000"/>
        <a:buFont typeface="Wingdings 3"/>
        <a:buChar char=""/>
        <a:tabLst/>
        <a:defRPr lang="en-US" sz="1600" b="0" i="0" u="none" strike="noStrike" kern="1200" cap="none" spc="0" baseline="0">
          <a:solidFill>
            <a:srgbClr val="404040"/>
          </a:solidFill>
          <a:uFillTx/>
          <a:latin typeface="Trebuchet MS"/>
        </a:defRPr>
      </a:lvl2pPr>
      <a:lvl3pPr marL="1143000" marR="0" lvl="2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EB3D9F"/>
        </a:buClr>
        <a:buSzPct val="80000"/>
        <a:buFont typeface="Wingdings 3"/>
        <a:buChar char=""/>
        <a:tabLst/>
        <a:defRPr lang="en-US" sz="1400" b="0" i="0" u="none" strike="noStrike" kern="1200" cap="none" spc="0" baseline="0">
          <a:solidFill>
            <a:srgbClr val="404040"/>
          </a:solidFill>
          <a:uFillTx/>
          <a:latin typeface="Trebuchet MS"/>
        </a:defRPr>
      </a:lvl3pPr>
      <a:lvl4pPr marL="1600200" marR="0" lvl="3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EB3D9F"/>
        </a:buClr>
        <a:buSzPct val="80000"/>
        <a:buFont typeface="Wingdings 3"/>
        <a:buChar char=""/>
        <a:tabLst/>
        <a:defRPr lang="en-US" sz="1200" b="0" i="0" u="none" strike="noStrike" kern="1200" cap="none" spc="0" baseline="0">
          <a:solidFill>
            <a:srgbClr val="404040"/>
          </a:solidFill>
          <a:uFillTx/>
          <a:latin typeface="Trebuchet MS"/>
        </a:defRPr>
      </a:lvl4pPr>
      <a:lvl5pPr marL="2057400" marR="0" lvl="4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EB3D9F"/>
        </a:buClr>
        <a:buSzPct val="80000"/>
        <a:buFont typeface="Wingdings 3"/>
        <a:buChar char=""/>
        <a:tabLst/>
        <a:defRPr lang="en-US" sz="1200" b="0" i="0" u="none" strike="noStrike" kern="1200" cap="none" spc="0" baseline="0">
          <a:solidFill>
            <a:srgbClr val="404040"/>
          </a:solidFill>
          <a:uFillTx/>
          <a:latin typeface="Trebuchet M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840260" y="185348"/>
            <a:ext cx="8266669" cy="766120"/>
          </a:xfrm>
        </p:spPr>
        <p:txBody>
          <a:bodyPr/>
          <a:lstStyle/>
          <a:p>
            <a:pPr lvl="0" algn="l"/>
            <a:r>
              <a:rPr lang="en-GB"/>
              <a:t>Terrorist attack 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679618" y="1124465"/>
            <a:ext cx="8625013" cy="5239265"/>
          </a:xfrm>
        </p:spPr>
        <p:txBody>
          <a:bodyPr/>
          <a:lstStyle/>
          <a:p>
            <a:pPr lvl="0" algn="l"/>
            <a:r>
              <a:rPr lang="en-GB"/>
              <a:t> we shall ensure we have fought terrorism</a:t>
            </a:r>
          </a:p>
          <a:p>
            <a:pPr lvl="0" algn="l"/>
            <a:r>
              <a:rPr lang="en-GB"/>
              <a:t>Ensure all the citizens are respected regardless of their occupation in the society </a:t>
            </a:r>
          </a:p>
          <a:p>
            <a:pPr lvl="0" algn="l"/>
            <a:r>
              <a:rPr lang="en-GB"/>
              <a:t>Involvement of the community by encouraging the to report anyone found with arms such as gun.</a:t>
            </a:r>
          </a:p>
          <a:p>
            <a:pPr lvl="0" algn="l"/>
            <a:r>
              <a:rPr lang="en-GB"/>
              <a:t>Before crime happen we develop measures that will help to identify prior.</a:t>
            </a:r>
          </a:p>
          <a:p>
            <a:pPr lvl="0" algn="l"/>
            <a:r>
              <a:rPr lang="en-GB"/>
              <a:t>Solving this problem by coming up with strategies such as incorporation of other city and non profit agencies</a:t>
            </a:r>
          </a:p>
          <a:p>
            <a:pPr lvl="0" algn="l"/>
            <a:r>
              <a:rPr lang="en-GB"/>
              <a:t>Orientation of all the customers</a:t>
            </a:r>
          </a:p>
          <a:p>
            <a:pPr lvl="0" algn="l"/>
            <a:r>
              <a:rPr lang="en-GB"/>
              <a:t>Inspection to emigrants to ensure no any weapon entering the area.</a:t>
            </a:r>
          </a:p>
          <a:p>
            <a:pPr lvl="0" algn="l"/>
            <a:endParaRPr lang="en-GB"/>
          </a:p>
          <a:p>
            <a:pPr lvl="0" algn="l"/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447671"/>
          </a:xfrm>
        </p:spPr>
        <p:txBody>
          <a:bodyPr/>
          <a:lstStyle/>
          <a:p>
            <a:pPr lvl="0"/>
            <a:r>
              <a:rPr lang="en-GB" sz="3200"/>
              <a:t>Transition team establishment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7332" y="1257300"/>
            <a:ext cx="8596667" cy="4784058"/>
          </a:xfrm>
        </p:spPr>
        <p:txBody>
          <a:bodyPr/>
          <a:lstStyle/>
          <a:p>
            <a:pPr marL="0" lvl="0" indent="0">
              <a:buNone/>
            </a:pPr>
            <a:r>
              <a:rPr lang="en-GB"/>
              <a:t>Officers from different squad will help to exercise their skill in identifying investigating and arresting the terrorist</a:t>
            </a:r>
          </a:p>
          <a:p>
            <a:pPr marL="0" lvl="0" indent="0">
              <a:buNone/>
            </a:pPr>
            <a:r>
              <a:rPr lang="en-GB"/>
              <a:t>Incorporating all the officers in ensuring that the duties that are to be given have been supervised by every individual to reduce the attack</a:t>
            </a:r>
          </a:p>
          <a:p>
            <a:pPr marL="0" lvl="0" indent="0">
              <a:buNone/>
            </a:pPr>
            <a:r>
              <a:rPr lang="en-GB"/>
              <a:t>The support staff established will help to make time-line by which the patrol will be taking place</a:t>
            </a:r>
          </a:p>
          <a:p>
            <a:pPr marL="0" lvl="0" indent="0">
              <a:buNone/>
            </a:pPr>
            <a:r>
              <a:rPr lang="en-GB"/>
              <a:t>Development of strategic plans such patrol by the officers who will be given each duty</a:t>
            </a:r>
          </a:p>
          <a:p>
            <a:pPr marL="0" lvl="0" indent="0">
              <a:buNone/>
            </a:pPr>
            <a:r>
              <a:rPr lang="en-GB"/>
              <a:t>The team that I have chosen will give me their suggestion, their criticism and their concern toward achievement of total completion of this crime.</a:t>
            </a:r>
          </a:p>
          <a:p>
            <a:pPr marL="0" lvl="0" indent="0">
              <a:buNone/>
            </a:pP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61996" y="609603"/>
            <a:ext cx="8512003" cy="447671"/>
          </a:xfrm>
        </p:spPr>
        <p:txBody>
          <a:bodyPr/>
          <a:lstStyle/>
          <a:p>
            <a:pPr lvl="0"/>
            <a:r>
              <a:rPr lang="en-GB" sz="3200"/>
              <a:t>Inclusion of all ranks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/>
              <a:t>Corporal and senior officer will work together to ensure this crime has come to an end</a:t>
            </a:r>
          </a:p>
          <a:p>
            <a:pPr marL="0" lvl="0" indent="0">
              <a:buNone/>
            </a:pPr>
            <a:r>
              <a:rPr lang="en-GB"/>
              <a:t>Police officer plays a crucial role since they are free to interact with civilians very well</a:t>
            </a:r>
          </a:p>
          <a:p>
            <a:pPr marL="0" lvl="0" indent="0">
              <a:buNone/>
            </a:pPr>
            <a:r>
              <a:rPr lang="en-GB"/>
              <a:t>Commander in charge is delegated duty to supervise his  juniors in their respective ranks.</a:t>
            </a:r>
          </a:p>
          <a:p>
            <a:pPr marL="0" lvl="0" indent="0">
              <a:buNone/>
            </a:pPr>
            <a:r>
              <a:rPr lang="en-GB"/>
              <a:t>Senior officer will play a significant role by ensuring that all the duties assigned has been achieved in different levels</a:t>
            </a:r>
          </a:p>
          <a:p>
            <a:pPr marL="0" lvl="0" indent="0">
              <a:buNone/>
            </a:pPr>
            <a:r>
              <a:rPr lang="en-GB"/>
              <a:t>CID are delegated duties of keen investigation to ensure that any suspect before they are arrested they have reasonable evidence.</a:t>
            </a:r>
          </a:p>
          <a:p>
            <a:pPr marL="0" lvl="0" indent="0">
              <a:buNone/>
            </a:pP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Staying focused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/>
              <a:t>I will ensure every day I gather report from all the squad that had a patrol overnight.</a:t>
            </a:r>
          </a:p>
          <a:p>
            <a:pPr marL="0" lvl="0" indent="0">
              <a:buNone/>
            </a:pPr>
            <a:r>
              <a:rPr lang="en-GB"/>
              <a:t>Anyone who citizen has reported as a terrorist immediately to be arrested and the investigation to be started immediately</a:t>
            </a:r>
          </a:p>
          <a:p>
            <a:pPr marL="0" lvl="0" indent="0">
              <a:buNone/>
            </a:pPr>
            <a:r>
              <a:rPr lang="en-GB"/>
              <a:t>Ensure cooperation with all the respective officer each day for easy coordination</a:t>
            </a:r>
          </a:p>
          <a:p>
            <a:pPr marL="0" lvl="0" indent="0">
              <a:buNone/>
            </a:pPr>
            <a:r>
              <a:rPr lang="en-GB"/>
              <a:t>Any terrorist arrested will be judged in front of all the citizens to make sure that they will not be found in the act again.</a:t>
            </a:r>
          </a:p>
          <a:p>
            <a:pPr marL="0" lvl="0" indent="0">
              <a:buNone/>
            </a:pPr>
            <a:r>
              <a:rPr lang="en-GB"/>
              <a:t>Each department will be motivated after every successive operation that have take place.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609603"/>
          </a:xfrm>
        </p:spPr>
        <p:txBody>
          <a:bodyPr/>
          <a:lstStyle/>
          <a:p>
            <a:pPr lvl="0"/>
            <a:r>
              <a:rPr lang="en-GB" sz="3200"/>
              <a:t>Other program visitation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7332" y="1550986"/>
            <a:ext cx="8596667" cy="3880768"/>
          </a:xfrm>
        </p:spPr>
        <p:txBody>
          <a:bodyPr/>
          <a:lstStyle/>
          <a:p>
            <a:pPr marL="0" lvl="0" indent="0">
              <a:buNone/>
            </a:pPr>
            <a:r>
              <a:rPr lang="en-GB"/>
              <a:t>Tactics to tackle this problem will not be same throughout, I will require each department to have changes in every operation they made to avoid being predicted by terrorist.</a:t>
            </a:r>
          </a:p>
          <a:p>
            <a:pPr marL="0" lvl="0" indent="0">
              <a:buNone/>
            </a:pPr>
            <a:r>
              <a:rPr lang="en-GB"/>
              <a:t>I will be identifying the problem each department is undergoing through to make sure we overcome by adopting possible solution</a:t>
            </a:r>
          </a:p>
          <a:p>
            <a:pPr marL="0" lvl="0" indent="0">
              <a:buNone/>
            </a:pPr>
            <a:r>
              <a:rPr lang="en-GB"/>
              <a:t>Examining whether community members and local public officials are working together</a:t>
            </a:r>
          </a:p>
          <a:p>
            <a:pPr marL="0" lvl="0" indent="0">
              <a:buNone/>
            </a:pPr>
            <a:r>
              <a:rPr lang="en-GB"/>
              <a:t>Making sure that department that receives funds from outside have located well and maximised.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61996" y="816641"/>
            <a:ext cx="8512003" cy="440658"/>
          </a:xfrm>
        </p:spPr>
        <p:txBody>
          <a:bodyPr/>
          <a:lstStyle/>
          <a:p>
            <a:pPr lvl="0"/>
            <a:r>
              <a:rPr lang="en-GB" sz="3200"/>
              <a:t>experiment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/>
              <a:t>Creativity an innovation will be part of operation to every department and that one will be mandatory.</a:t>
            </a:r>
          </a:p>
          <a:p>
            <a:pPr marL="0" lvl="0" indent="0">
              <a:buNone/>
            </a:pPr>
            <a:r>
              <a:rPr lang="en-GB"/>
              <a:t>Each and every team involved in operation is supposed to collaborate with the fire arms authority to make sure that the individual holding arms are known</a:t>
            </a:r>
          </a:p>
          <a:p>
            <a:pPr marL="0" lvl="0" indent="0">
              <a:buNone/>
            </a:pPr>
            <a:r>
              <a:rPr lang="en-GB"/>
              <a:t>Departments should come up with a flexible work schedule which will help them adjust to different situation when maters arises.</a:t>
            </a:r>
          </a:p>
          <a:p>
            <a:pPr marL="0" lvl="0" indent="0">
              <a:buNone/>
            </a:pPr>
            <a:r>
              <a:rPr lang="en-GB"/>
              <a:t>Being centralised in one area will hinder the operation thereby decentralizing them will be effective way to reach the hidden areas.</a:t>
            </a:r>
          </a:p>
          <a:p>
            <a:pPr marL="0" lvl="0" indent="0">
              <a:buNone/>
            </a:pPr>
            <a:r>
              <a:rPr lang="en-GB"/>
              <a:t>Patrol conducted by the police should not be predictable thereby merging patrol will be an effective way of dealing with terrorist</a:t>
            </a:r>
          </a:p>
          <a:p>
            <a:pPr marL="0" lvl="0" indent="0">
              <a:buNone/>
            </a:pPr>
            <a:r>
              <a:rPr lang="en-GB"/>
              <a:t>We will work with also defective function for easy target to the terrorist</a:t>
            </a:r>
          </a:p>
          <a:p>
            <a:pPr marL="0" lvl="0" indent="0">
              <a:buNone/>
            </a:pP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Implementation 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/>
              <a:t>Long range plan is what I will use to implement it. It will take me 5 years to enable in making complete changes.</a:t>
            </a:r>
          </a:p>
          <a:p>
            <a:pPr marL="0" lvl="0" indent="0">
              <a:buNone/>
            </a:pPr>
            <a:r>
              <a:rPr lang="en-GB"/>
              <a:t>Changing attitudes of the officers first through the way they performs operation</a:t>
            </a:r>
          </a:p>
          <a:p>
            <a:pPr marL="0" lvl="0" indent="0">
              <a:buNone/>
            </a:pPr>
            <a:r>
              <a:rPr lang="en-GB"/>
              <a:t>Specifying what officer are expected to do in the community the sequence that they will be following</a:t>
            </a:r>
          </a:p>
          <a:p>
            <a:pPr marL="0" lvl="0" indent="0">
              <a:buNone/>
            </a:pPr>
            <a:r>
              <a:rPr lang="en-GB"/>
              <a:t>Inclusion of all the officer in the policy designing processes</a:t>
            </a:r>
          </a:p>
          <a:p>
            <a:pPr marL="0" lvl="0" indent="0">
              <a:buNone/>
            </a:pPr>
            <a:r>
              <a:rPr lang="en-GB"/>
              <a:t>Prepare officers and staff for the changes</a:t>
            </a:r>
          </a:p>
          <a:p>
            <a:pPr marL="0" lvl="0" indent="0">
              <a:buNone/>
            </a:pPr>
            <a:r>
              <a:rPr lang="en-GB"/>
              <a:t>Taking time to make the transition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028700" y="609603"/>
            <a:ext cx="8245300" cy="1009653"/>
          </a:xfrm>
        </p:spPr>
        <p:txBody>
          <a:bodyPr/>
          <a:lstStyle/>
          <a:p>
            <a:pPr lvl="0"/>
            <a:r>
              <a:rPr lang="en-GB"/>
              <a:t>Recruiting skilled personal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/>
              <a:t>Recruiting officer who have human heart and friendly to the people who will not strictly follow rules and procedures while dealing with suspects,</a:t>
            </a:r>
          </a:p>
          <a:p>
            <a:pPr marL="0" lvl="0" indent="0">
              <a:buNone/>
            </a:pPr>
            <a:r>
              <a:rPr lang="en-GB"/>
              <a:t>Enquire department to not to hire people who are oriented at arresting people rather making clear these suspect are guilty.</a:t>
            </a:r>
          </a:p>
          <a:p>
            <a:pPr marL="0" lvl="0" indent="0">
              <a:buNone/>
            </a:pPr>
            <a:r>
              <a:rPr lang="en-GB"/>
              <a:t>Recruiting of people who are not aggressive to the suspects,</a:t>
            </a:r>
          </a:p>
          <a:p>
            <a:pPr marL="0" lvl="0" indent="0">
              <a:buNone/>
            </a:pPr>
            <a:r>
              <a:rPr lang="en-GB"/>
              <a:t>Recruit people who are more flexible and less aggressive in their approach to keeping peace where they have seen a suspect</a:t>
            </a:r>
          </a:p>
          <a:p>
            <a:pPr marL="0" lvl="0" indent="0">
              <a:buNone/>
            </a:pPr>
            <a:r>
              <a:rPr lang="en-GB"/>
              <a:t>Recruit officers who are sensitive when it comes to culture and racial related issues </a:t>
            </a:r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742950"/>
          </a:xfrm>
        </p:spPr>
        <p:txBody>
          <a:bodyPr/>
          <a:lstStyle/>
          <a:p>
            <a:pPr lvl="0"/>
            <a:r>
              <a:rPr lang="en-GB"/>
              <a:t>Mode of training to the departments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43985" y="1398593"/>
            <a:ext cx="8596667" cy="3880768"/>
          </a:xfrm>
        </p:spPr>
        <p:txBody>
          <a:bodyPr/>
          <a:lstStyle/>
          <a:p>
            <a:pPr marL="0" lvl="0" indent="0">
              <a:buNone/>
            </a:pPr>
            <a:r>
              <a:rPr lang="en-GB"/>
              <a:t>Focusing on the empowerment training is required to the police to create an environment where police will change their image of residents.</a:t>
            </a:r>
          </a:p>
          <a:p>
            <a:pPr marL="0" lvl="0" indent="0">
              <a:buNone/>
            </a:pPr>
            <a:r>
              <a:rPr lang="en-GB"/>
              <a:t>Problem solving principle and community cooperation training offered to the officer will be essential to reduce resident oppression.</a:t>
            </a:r>
          </a:p>
          <a:p>
            <a:pPr marL="0" lvl="0" indent="0">
              <a:buNone/>
            </a:pPr>
            <a:r>
              <a:rPr lang="en-GB"/>
              <a:t>Changing the kind of training they acquire from self and others protection to community awareness concern</a:t>
            </a:r>
          </a:p>
          <a:p>
            <a:pPr marL="0" lvl="0" indent="0">
              <a:buNone/>
            </a:pPr>
            <a:r>
              <a:rPr lang="en-GB"/>
              <a:t>Training offered should not include that of giving officer skills to use excessive force rather to emphasize with the community.</a:t>
            </a:r>
          </a:p>
          <a:p>
            <a:pPr marL="0" lvl="0" indent="0">
              <a:buNone/>
            </a:pPr>
            <a:r>
              <a:rPr lang="en-GB"/>
              <a:t>Training offered to officer should include that of relating with people </a:t>
            </a:r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552453"/>
          </a:xfrm>
        </p:spPr>
        <p:txBody>
          <a:bodyPr/>
          <a:lstStyle/>
          <a:p>
            <a:pPr lvl="0"/>
            <a:r>
              <a:rPr lang="en-GB" sz="3200"/>
              <a:t>Standards of performance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7332" y="1488615"/>
            <a:ext cx="8596667" cy="3880768"/>
          </a:xfrm>
        </p:spPr>
        <p:txBody>
          <a:bodyPr/>
          <a:lstStyle/>
          <a:p>
            <a:pPr marL="0" lvl="0" indent="0">
              <a:buNone/>
            </a:pPr>
            <a:r>
              <a:rPr lang="en-GB"/>
              <a:t>To perform well in order to ensure that there is no any terrorist attack interpersonal skills for every officer should be examined.</a:t>
            </a:r>
          </a:p>
          <a:p>
            <a:pPr marL="0" lvl="0" indent="0">
              <a:buNone/>
            </a:pPr>
            <a:r>
              <a:rPr lang="en-GB"/>
              <a:t>Shifting of officer mind from number of arrest to quality of arrest.</a:t>
            </a:r>
          </a:p>
          <a:p>
            <a:pPr marL="0" lvl="0" indent="0">
              <a:buNone/>
            </a:pPr>
            <a:r>
              <a:rPr lang="en-GB"/>
              <a:t>Extent to which officer are involved in any crime should be minimal</a:t>
            </a:r>
          </a:p>
          <a:p>
            <a:pPr marL="0" lvl="0" indent="0">
              <a:buNone/>
            </a:pPr>
            <a:r>
              <a:rPr lang="en-GB"/>
              <a:t>Officers are not supposed to either be found as the agent of terrorism either be found in any crime as the victim</a:t>
            </a:r>
          </a:p>
          <a:p>
            <a:pPr marL="0" lvl="0" indent="0">
              <a:buNone/>
            </a:pPr>
            <a:r>
              <a:rPr lang="en-GB"/>
              <a:t>Police officer their work is supposed to be engaging in community welfare but not to harass residents.</a:t>
            </a:r>
          </a:p>
          <a:p>
            <a:pPr marL="0" lvl="0" indent="0">
              <a:buNone/>
            </a:pPr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828675"/>
          </a:xfrm>
        </p:spPr>
        <p:txBody>
          <a:bodyPr anchorCtr="1"/>
          <a:lstStyle/>
          <a:p>
            <a:pPr lvl="0" algn="ctr"/>
            <a:r>
              <a:rPr lang="en-GB"/>
              <a:t>Reference 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7332" y="1655768"/>
            <a:ext cx="8596667" cy="3880768"/>
          </a:xfrm>
        </p:spPr>
        <p:txBody>
          <a:bodyPr/>
          <a:lstStyle/>
          <a:p>
            <a:pPr marL="0" lvl="0" indent="-457200">
              <a:lnSpc>
                <a:spcPct val="190000"/>
              </a:lnSpc>
              <a:buNone/>
            </a:pPr>
            <a:r>
              <a:rPr lang="en-GB" sz="1700"/>
              <a:t>Corner, Gary W. 1994. "Foot Patrol Without Community Policing i Law and Order in Public Housing," in Rosenbaum, Dennis, ed. The Challenge of Community Policing: Testing the Promises." Thousand Oaks, CA: Sage. </a:t>
            </a:r>
          </a:p>
          <a:p>
            <a:pPr marL="0" lvl="0" indent="-457200">
              <a:lnSpc>
                <a:spcPct val="190000"/>
              </a:lnSpc>
              <a:buNone/>
            </a:pPr>
            <a:r>
              <a:rPr lang="en-GB" sz="1700"/>
              <a:t>Green, Jack and Stephen Mastofski. 1988. Community Policing: Rhetoric or Reality. New York: Praeger</a:t>
            </a:r>
          </a:p>
          <a:p>
            <a:pPr marL="0" lvl="0" indent="-457200">
              <a:lnSpc>
                <a:spcPct val="190000"/>
              </a:lnSpc>
              <a:buNone/>
            </a:pPr>
            <a:r>
              <a:rPr lang="en-GB" sz="1700"/>
              <a:t>Spelman, W. and J. Eck. 1987. "Problem-Oriented Policing," Research in Brief, January. Washington, DC: National Institute of Justice</a:t>
            </a:r>
          </a:p>
          <a:p>
            <a:pPr marL="0" lvl="0" indent="0">
              <a:lnSpc>
                <a:spcPct val="80000"/>
              </a:lnSpc>
              <a:buNone/>
            </a:pPr>
            <a:endParaRPr lang="en-GB" sz="17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Fac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270</TotalTime>
  <Words>1029</Words>
  <Application>Microsoft Office PowerPoint</Application>
  <PresentationFormat>Widescreen</PresentationFormat>
  <Paragraphs>69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 3</vt:lpstr>
      <vt:lpstr>Facet</vt:lpstr>
      <vt:lpstr>Terrorist attack </vt:lpstr>
      <vt:lpstr>Transition team establishment</vt:lpstr>
      <vt:lpstr>Inclusion of all ranks</vt:lpstr>
      <vt:lpstr>Staying focused</vt:lpstr>
      <vt:lpstr>Other program visitation</vt:lpstr>
      <vt:lpstr>experiment</vt:lpstr>
      <vt:lpstr>Implementation </vt:lpstr>
      <vt:lpstr>Recruiting skilled personal</vt:lpstr>
      <vt:lpstr>Mode of training to the departments</vt:lpstr>
      <vt:lpstr>Standards of performance</vt:lpstr>
      <vt:lpstr>Reference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Terrorist attack</dc:title>
  <dc:creator>ndungu martin</dc:creator>
  <cp:lastModifiedBy>amo</cp:lastModifiedBy>
  <cp:revision>18</cp:revision>
  <dcterms:created xsi:type="dcterms:W3CDTF">2019-09-28T13:10:58Z</dcterms:created>
  <dcterms:modified xsi:type="dcterms:W3CDTF">2019-09-28T18:07:20Z</dcterms:modified>
</cp:coreProperties>
</file>